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0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176" autoAdjust="0"/>
    <p:restoredTop sz="94280" autoAdjust="0"/>
  </p:normalViewPr>
  <p:slideViewPr>
    <p:cSldViewPr snapToGrid="0">
      <p:cViewPr>
        <p:scale>
          <a:sx n="125" d="100"/>
          <a:sy n="125" d="100"/>
        </p:scale>
        <p:origin x="90" y="-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8" d="100"/>
        <a:sy n="11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A8CEB-7E5E-4AC2-9156-8C8852EEBA42}" type="datetimeFigureOut">
              <a:rPr lang="pt-BR" smtClean="0"/>
              <a:t>05/11/2016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7169B-9B57-4CCD-AD14-CA36BF5D648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495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pt-BR" sz="1000">
                <a:solidFill>
                  <a:schemeClr val="dk2"/>
                </a:solidFill>
              </a:rPr>
              <a:t>‹nº›</a:t>
            </a:fld>
            <a:endParaRPr lang="pt-BR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 descr="veget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48" y="0"/>
            <a:ext cx="6483202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3334500" y="285750"/>
            <a:ext cx="5809500" cy="71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 sz="3600">
                <a:solidFill>
                  <a:srgbClr val="274E13"/>
                </a:solidFill>
              </a:rPr>
              <a:t>Célula Vegetal 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6207675" y="1093725"/>
            <a:ext cx="2664000" cy="620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>
                <a:solidFill>
                  <a:srgbClr val="38761D"/>
                </a:solidFill>
              </a:rPr>
              <a:t>Quem é você ?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" name="Shape 57"/>
          <p:cNvSpPr txBox="1"/>
          <p:nvPr/>
        </p:nvSpPr>
        <p:spPr>
          <a:xfrm>
            <a:off x="6562850" y="4719800"/>
            <a:ext cx="2472600" cy="3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/>
              <a:t>Prof ª Fernanda S. C. Melo</a:t>
            </a:r>
          </a:p>
        </p:txBody>
      </p:sp>
      <p:sp>
        <p:nvSpPr>
          <p:cNvPr id="2" name="Espaço Reservado para Número de Slide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pt-BR" smtClean="0"/>
              <a:t>1</a:t>
            </a:fld>
            <a:endParaRPr lang="pt-B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Shape 109" descr="slide_6.jpg"/>
          <p:cNvPicPr preferRelativeResize="0"/>
          <p:nvPr/>
        </p:nvPicPr>
        <p:blipFill rotWithShape="1">
          <a:blip r:embed="rId3">
            <a:alphaModFix/>
          </a:blip>
          <a:srcRect r="5962" b="8809"/>
          <a:stretch/>
        </p:blipFill>
        <p:spPr>
          <a:xfrm>
            <a:off x="61749" y="19475"/>
            <a:ext cx="6030300" cy="4385849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147800" y="76200"/>
            <a:ext cx="2768700" cy="65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>
                <a:highlight>
                  <a:srgbClr val="D9D9D9"/>
                </a:highlight>
              </a:rPr>
              <a:t>Parede Celular 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6084825" y="152400"/>
            <a:ext cx="2907000" cy="45684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pt-BR" sz="1200" dirty="0"/>
              <a:t>A parede celular é uma camada muito resistente, flexível e ocasionalmente rígida. Ela envolve a membrana celular e fornece à célula suporte estrutural e proteção.</a:t>
            </a:r>
          </a:p>
          <a:p>
            <a:pPr lvl="0" algn="just">
              <a:spcBef>
                <a:spcPts val="0"/>
              </a:spcBef>
              <a:buNone/>
            </a:pPr>
            <a:endParaRPr lang="pt-BR" sz="1200" dirty="0"/>
          </a:p>
          <a:p>
            <a:pPr lvl="0" algn="just">
              <a:spcBef>
                <a:spcPts val="0"/>
              </a:spcBef>
              <a:buNone/>
            </a:pPr>
            <a:r>
              <a:rPr lang="pt-BR" sz="1200" dirty="0"/>
              <a:t>A parede celular das plantas (incluindo as plantas vasculares, os musgos e as algas verdes) é formada por </a:t>
            </a:r>
            <a:r>
              <a:rPr lang="pt-BR" sz="1200" dirty="0" err="1"/>
              <a:t>microfibrilas</a:t>
            </a:r>
            <a:r>
              <a:rPr lang="pt-BR" sz="1200" dirty="0"/>
              <a:t> de celulose.</a:t>
            </a:r>
          </a:p>
          <a:p>
            <a:pPr lvl="0" algn="just">
              <a:spcBef>
                <a:spcPts val="0"/>
              </a:spcBef>
              <a:buNone/>
            </a:pPr>
            <a:endParaRPr lang="pt-BR" sz="1200" dirty="0"/>
          </a:p>
          <a:p>
            <a:pPr lvl="0" algn="just">
              <a:spcBef>
                <a:spcPts val="0"/>
              </a:spcBef>
              <a:buNone/>
            </a:pPr>
            <a:r>
              <a:rPr lang="pt-BR" sz="1200" dirty="0"/>
              <a:t>Células vizinhas comunicam entre si através de poros na parede celular chamados Pontuações, essas pontuações são atravessadas por filamentos citoplasmáticos chamados </a:t>
            </a:r>
            <a:r>
              <a:rPr lang="pt-BR" sz="1200" dirty="0" err="1"/>
              <a:t>Plasmodesmos</a:t>
            </a:r>
            <a:r>
              <a:rPr lang="pt-BR" sz="1200" dirty="0"/>
              <a:t>, que estabelecem uma condução entre o protoplasma dessas células adjacentes. Estas ligações explicam como as infecções ou outras doenças se espalham rapidamente por todos os tecidos das plantas.</a:t>
            </a:r>
            <a:br>
              <a:rPr lang="pt-BR" sz="1200" dirty="0"/>
            </a:br>
            <a:endParaRPr lang="pt-BR" sz="1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1700" y="395330"/>
            <a:ext cx="8520600" cy="558827"/>
          </a:xfrm>
        </p:spPr>
        <p:txBody>
          <a:bodyPr/>
          <a:lstStyle/>
          <a:p>
            <a:r>
              <a:rPr lang="pt-BR" b="1" dirty="0"/>
              <a:t>ATIVIDADES:</a:t>
            </a:r>
            <a:br>
              <a:rPr lang="pt-BR" b="1" dirty="0"/>
            </a:b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11700" y="1092842"/>
            <a:ext cx="8520600" cy="2515064"/>
          </a:xfrm>
        </p:spPr>
        <p:txBody>
          <a:bodyPr/>
          <a:lstStyle/>
          <a:p>
            <a:pPr marL="342900" indent="-342900">
              <a:buAutoNum type="arabicParenR"/>
            </a:pPr>
            <a:r>
              <a:rPr lang="pt-BR" dirty="0"/>
              <a:t>Na aula de hoje você conheceu a célula vegetal, suas organelas e algumas de suas funções. Faça um pesquisa em casa sobre as organelas e suas funções, fique atento essa pesquisa servirá de base para as próximas atividades. </a:t>
            </a:r>
          </a:p>
        </p:txBody>
      </p:sp>
    </p:spTree>
    <p:extLst>
      <p:ext uri="{BB962C8B-B14F-4D97-AF65-F5344CB8AC3E}">
        <p14:creationId xmlns:p14="http://schemas.microsoft.com/office/powerpoint/2010/main" val="3262191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Célula Vegetal – Aprender Fazendo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2) Exposição das células: cada grupo deverá construir uma célula vegetal com massinha ou papel contendo uma legenda, usando como base a aula anterior e sua pesquisa sobre as organelas e a célula vegetal. </a:t>
            </a:r>
          </a:p>
        </p:txBody>
      </p:sp>
    </p:spTree>
    <p:extLst>
      <p:ext uri="{BB962C8B-B14F-4D97-AF65-F5344CB8AC3E}">
        <p14:creationId xmlns:p14="http://schemas.microsoft.com/office/powerpoint/2010/main" val="1832538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Observando a Célula Vegetal 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3) Os grupos deveram utilizando o protocolo montar suas laminas de </a:t>
            </a:r>
            <a:r>
              <a:rPr lang="pt-BR" dirty="0" err="1"/>
              <a:t>Elodea</a:t>
            </a:r>
            <a:r>
              <a:rPr lang="pt-BR" dirty="0"/>
              <a:t> sp.  e utilizando o </a:t>
            </a:r>
            <a:r>
              <a:rPr lang="pt-BR" dirty="0" err="1"/>
              <a:t>MicroCurioso</a:t>
            </a:r>
            <a:r>
              <a:rPr lang="pt-BR" dirty="0"/>
              <a:t> observar e fotografar as laminas. E ao fim da atividade realizar um pequeno texto contando o que pode ser observado. </a:t>
            </a:r>
          </a:p>
        </p:txBody>
      </p:sp>
    </p:spTree>
    <p:extLst>
      <p:ext uri="{BB962C8B-B14F-4D97-AF65-F5344CB8AC3E}">
        <p14:creationId xmlns:p14="http://schemas.microsoft.com/office/powerpoint/2010/main" val="1764485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Exposição das Células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4) Utilizando os modelos construídos nas aulas anteriores e as fotos realizadas em aula a sala deverá montar uma exposição, os grupos deveram estar presente no dia da exposição para receber e apresentar seu projeto para os professores e publico.  </a:t>
            </a:r>
          </a:p>
        </p:txBody>
      </p:sp>
    </p:spTree>
    <p:extLst>
      <p:ext uri="{BB962C8B-B14F-4D97-AF65-F5344CB8AC3E}">
        <p14:creationId xmlns:p14="http://schemas.microsoft.com/office/powerpoint/2010/main" val="3813425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026759" y="3374007"/>
            <a:ext cx="67077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/>
              <a:t>Há dois tipos de células eucarióticas: animais e vegetais. Apesar de terem partes bem diferenciadas é comuns a todas elas: a membrana plasmática, o citoplasma e o núcleo, e apresentam diferenças estruturais exclusivas das células animais e outras exclusivas da células vegetais. </a:t>
            </a:r>
          </a:p>
          <a:p>
            <a:pPr algn="just"/>
            <a:r>
              <a:rPr lang="pt-BR" dirty="0"/>
              <a:t>São característicos de célula vegetal: a parede celular que dá maior rigidez à célula, vacúolos e cloroplastos.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550" y="172884"/>
            <a:ext cx="6334125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63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 descr="15055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5329" y="0"/>
            <a:ext cx="6733342" cy="514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75585" y="713975"/>
            <a:ext cx="73641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 dirty="0"/>
              <a:t>Cloroplastos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390525" y="1754731"/>
            <a:ext cx="3905700" cy="163403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pt-BR" dirty="0">
                <a:solidFill>
                  <a:schemeClr val="tx1"/>
                </a:solidFill>
              </a:rPr>
              <a:t>Os cloroplastos são os principais responsáveis pela fotossíntese.</a:t>
            </a:r>
          </a:p>
          <a:p>
            <a:pPr lvl="0">
              <a:spcBef>
                <a:spcPts val="0"/>
              </a:spcBef>
              <a:buNone/>
            </a:pPr>
            <a:r>
              <a:rPr lang="pt-BR" dirty="0">
                <a:solidFill>
                  <a:schemeClr val="tx1"/>
                </a:solidFill>
              </a:rPr>
              <a:t>Função: faz parte do processo da fotossíntese. </a:t>
            </a:r>
          </a:p>
        </p:txBody>
      </p:sp>
      <p:pic>
        <p:nvPicPr>
          <p:cNvPr id="69" name="Shape 69" descr="Slide6.JPG"/>
          <p:cNvPicPr preferRelativeResize="0"/>
          <p:nvPr/>
        </p:nvPicPr>
        <p:blipFill rotWithShape="1">
          <a:blip r:embed="rId3">
            <a:alphaModFix/>
          </a:blip>
          <a:srcRect l="15802" t="22410" r="15520" b="13022"/>
          <a:stretch/>
        </p:blipFill>
        <p:spPr>
          <a:xfrm>
            <a:off x="4461824" y="1000325"/>
            <a:ext cx="4457299" cy="314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510737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 dirty="0"/>
              <a:t>Núcleo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5596477" y="1581200"/>
            <a:ext cx="3097500" cy="198109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pt-BR" sz="1400" dirty="0">
                <a:solidFill>
                  <a:srgbClr val="000000"/>
                </a:solidFill>
              </a:rPr>
              <a:t>É delimitado pelo envoltório nuclear, e se comunica com o citoplasma através dos poros nucleares. </a:t>
            </a:r>
          </a:p>
          <a:p>
            <a:pPr lvl="0" algn="just">
              <a:spcBef>
                <a:spcPts val="0"/>
              </a:spcBef>
              <a:buNone/>
            </a:pPr>
            <a:r>
              <a:rPr lang="pt-BR" sz="1400" dirty="0">
                <a:solidFill>
                  <a:srgbClr val="000000"/>
                </a:solidFill>
              </a:rPr>
              <a:t>Função: regular as reações químicas que ocorrem dentro da célula (metabolismo).</a:t>
            </a:r>
          </a:p>
        </p:txBody>
      </p:sp>
      <p:pic>
        <p:nvPicPr>
          <p:cNvPr id="76" name="Shape 76" descr="Núcleo celular.jpg"/>
          <p:cNvPicPr preferRelativeResize="0"/>
          <p:nvPr/>
        </p:nvPicPr>
        <p:blipFill rotWithShape="1">
          <a:blip r:embed="rId3">
            <a:alphaModFix/>
          </a:blip>
          <a:srcRect l="2162" t="7407" r="549" b="1935"/>
          <a:stretch/>
        </p:blipFill>
        <p:spPr>
          <a:xfrm>
            <a:off x="311700" y="1177541"/>
            <a:ext cx="4587960" cy="2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311700" y="211108"/>
            <a:ext cx="38463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 dirty="0"/>
              <a:t>Mitocôndrias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311700" y="836973"/>
            <a:ext cx="4071444" cy="373128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spcBef>
                <a:spcPts val="0"/>
              </a:spcBef>
              <a:buNone/>
            </a:pPr>
            <a:r>
              <a:rPr lang="pt-BR" sz="1200" dirty="0">
                <a:solidFill>
                  <a:schemeClr val="dk1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As mitocôndrias são delimitadas por duas membranas, enquanto a membrana externa é lisa, a membrana interna possui pregas – as cristas mitocondriais – que se projetam para o interior da organela. A cavidade interna das mitocôndrias é preenchida por um fluido denominado matriz mitocondrial, onde estão presentes diversas enzimas, além de DNA e RNA e pequenos ribossomos . A energia liberada na respiração celular é armazenada em uma substância chamada ATP (adenosina trifosfato), que se espalha para todas as regiões da célula, fornecendo energia para as mais diversas atividades celulares.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Arial"/>
              <a:buNone/>
            </a:pPr>
            <a:endParaRPr sz="850" dirty="0">
              <a:solidFill>
                <a:srgbClr val="FF0000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lvl="0">
              <a:spcBef>
                <a:spcPts val="0"/>
              </a:spcBef>
              <a:buNone/>
            </a:pPr>
            <a:endParaRPr sz="850" dirty="0">
              <a:solidFill>
                <a:schemeClr val="dk1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83" name="Shape 83" descr="mitocondria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3144" y="1244009"/>
            <a:ext cx="4508656" cy="3009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/>
              <a:t>Complexo de Golgi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5576999" y="1329938"/>
            <a:ext cx="3439409" cy="291245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pt-BR" sz="1400" dirty="0">
                <a:solidFill>
                  <a:schemeClr val="tx1"/>
                </a:solidFill>
              </a:rPr>
              <a:t>É constituído por dobras de membranas e vesículas, e sua função é o processamento de proteínas </a:t>
            </a:r>
            <a:r>
              <a:rPr lang="pt-BR" sz="1400" dirty="0" err="1">
                <a:solidFill>
                  <a:schemeClr val="tx1"/>
                </a:solidFill>
              </a:rPr>
              <a:t>ribossomáticas</a:t>
            </a:r>
            <a:r>
              <a:rPr lang="pt-BR" sz="1400" dirty="0">
                <a:solidFill>
                  <a:schemeClr val="tx1"/>
                </a:solidFill>
              </a:rPr>
              <a:t> e a sua distribuição por entre essas vesículas. Funciona, portanto, como uma espécie de sistema central de distribuição na célula, atuando como centro de armazenamento, transformação, empacotamento e remessa de substâncias.</a:t>
            </a:r>
            <a:br>
              <a:rPr lang="pt-BR" sz="1400" dirty="0">
                <a:solidFill>
                  <a:schemeClr val="tx1"/>
                </a:solidFill>
              </a:rPr>
            </a:br>
            <a:r>
              <a:rPr lang="pt-BR" sz="14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90" name="Shape 90" descr="complexo-de-golgi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13425"/>
            <a:ext cx="4864600" cy="3244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11700" y="200470"/>
            <a:ext cx="65070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 dirty="0"/>
              <a:t>Retículo Endoplasmático Rugoso e Liso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11699" y="815699"/>
            <a:ext cx="3675509" cy="310771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pt-BR" sz="1200" dirty="0">
                <a:solidFill>
                  <a:schemeClr val="tx1"/>
                </a:solidFill>
              </a:rPr>
              <a:t>Formado a partir da </a:t>
            </a:r>
            <a:r>
              <a:rPr lang="pt-BR" sz="1200" dirty="0" err="1">
                <a:solidFill>
                  <a:schemeClr val="tx1"/>
                </a:solidFill>
              </a:rPr>
              <a:t>invaginação</a:t>
            </a:r>
            <a:r>
              <a:rPr lang="pt-BR" sz="1200" dirty="0">
                <a:solidFill>
                  <a:schemeClr val="tx1"/>
                </a:solidFill>
              </a:rPr>
              <a:t> da membrana plasmática, é constituído por uma rede de túbulos e vesículas achatados e interconectados, que comunicam com o envoltório nuclear. </a:t>
            </a:r>
          </a:p>
          <a:p>
            <a:pPr lvl="0" algn="just">
              <a:spcBef>
                <a:spcPts val="0"/>
              </a:spcBef>
              <a:buNone/>
            </a:pPr>
            <a:r>
              <a:rPr lang="pt-BR" sz="1200" dirty="0">
                <a:solidFill>
                  <a:schemeClr val="tx1"/>
                </a:solidFill>
              </a:rPr>
              <a:t>O retículo endoplasmático rugoso apresenta as seguintes funções: síntese de proteínas (sua principal função) e armazenamento. </a:t>
            </a:r>
          </a:p>
          <a:p>
            <a:pPr lvl="0" algn="just">
              <a:spcBef>
                <a:spcPts val="0"/>
              </a:spcBef>
              <a:buNone/>
            </a:pPr>
            <a:r>
              <a:rPr lang="pt-BR" sz="1200" dirty="0">
                <a:solidFill>
                  <a:schemeClr val="tx1"/>
                </a:solidFill>
              </a:rPr>
              <a:t>O retículo endoplasmático liso (REL), é formado por sistemas de túbulos cilíndricos e sem </a:t>
            </a:r>
            <a:r>
              <a:rPr lang="pt-BR" sz="1200" dirty="0" err="1">
                <a:solidFill>
                  <a:schemeClr val="tx1"/>
                </a:solidFill>
              </a:rPr>
              <a:t>ribossomas</a:t>
            </a:r>
            <a:r>
              <a:rPr lang="pt-BR" sz="1200" dirty="0">
                <a:solidFill>
                  <a:schemeClr val="tx1"/>
                </a:solidFill>
              </a:rPr>
              <a:t> aderidos à membrana.</a:t>
            </a:r>
            <a:br>
              <a:rPr lang="pt-BR" sz="1200" dirty="0">
                <a:solidFill>
                  <a:schemeClr val="tx1"/>
                </a:solidFill>
              </a:rPr>
            </a:br>
            <a:r>
              <a:rPr lang="pt-BR" sz="1200" dirty="0">
                <a:solidFill>
                  <a:schemeClr val="tx1"/>
                </a:solidFill>
              </a:rPr>
              <a:t>Sua principal função é a síntese de esteroides, </a:t>
            </a:r>
            <a:r>
              <a:rPr lang="pt-BR" sz="1200" dirty="0" err="1">
                <a:solidFill>
                  <a:schemeClr val="tx1"/>
                </a:solidFill>
              </a:rPr>
              <a:t>fosfolípidos</a:t>
            </a:r>
            <a:r>
              <a:rPr lang="pt-BR" sz="1200" dirty="0">
                <a:solidFill>
                  <a:schemeClr val="tx1"/>
                </a:solidFill>
              </a:rPr>
              <a:t> e outros </a:t>
            </a:r>
            <a:r>
              <a:rPr lang="pt-BR" sz="1200" dirty="0" err="1">
                <a:solidFill>
                  <a:schemeClr val="tx1"/>
                </a:solidFill>
              </a:rPr>
              <a:t>lípidos</a:t>
            </a:r>
            <a:r>
              <a:rPr lang="pt-BR" sz="12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97" name="Shape 97" descr="Retículo-Endoplasmático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8587" y="1171575"/>
            <a:ext cx="4543425" cy="325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664907" y="480660"/>
            <a:ext cx="3013958" cy="4762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pt-BR" dirty="0"/>
              <a:t>Vacúolo 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94786" y="1477919"/>
            <a:ext cx="3981521" cy="329725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>
              <a:spcBef>
                <a:spcPts val="0"/>
              </a:spcBef>
              <a:buNone/>
            </a:pPr>
            <a:r>
              <a:rPr lang="pt-BR" sz="1600" dirty="0">
                <a:solidFill>
                  <a:schemeClr val="tx1"/>
                </a:solidFill>
              </a:rPr>
              <a:t>Chegam a ocupar até 80% do volume celular em células adultas, e podem ou não conter pigmentos.</a:t>
            </a:r>
          </a:p>
          <a:p>
            <a:pPr lvl="0" algn="just">
              <a:spcBef>
                <a:spcPts val="0"/>
              </a:spcBef>
              <a:buNone/>
            </a:pPr>
            <a:r>
              <a:rPr lang="pt-BR" sz="1600" dirty="0">
                <a:solidFill>
                  <a:schemeClr val="tx1"/>
                </a:solidFill>
              </a:rPr>
              <a:t>Função: armazenamento de substâncias: água, </a:t>
            </a:r>
            <a:r>
              <a:rPr lang="pt-BR" sz="1600" dirty="0" err="1">
                <a:solidFill>
                  <a:schemeClr val="tx1"/>
                </a:solidFill>
              </a:rPr>
              <a:t>ions</a:t>
            </a:r>
            <a:r>
              <a:rPr lang="pt-BR" sz="1600" dirty="0">
                <a:solidFill>
                  <a:schemeClr val="tx1"/>
                </a:solidFill>
              </a:rPr>
              <a:t>, carboidratos, aminoácidos e </a:t>
            </a:r>
            <a:r>
              <a:rPr lang="pt-BR" sz="1600" dirty="0" err="1">
                <a:solidFill>
                  <a:schemeClr val="tx1"/>
                </a:solidFill>
              </a:rPr>
              <a:t>proteinas</a:t>
            </a:r>
            <a:r>
              <a:rPr lang="pt-BR" sz="16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04" name="Shape 104" descr="slide_29.jpg"/>
          <p:cNvPicPr preferRelativeResize="0"/>
          <p:nvPr/>
        </p:nvPicPr>
        <p:blipFill rotWithShape="1">
          <a:blip r:embed="rId3">
            <a:alphaModFix/>
          </a:blip>
          <a:srcRect l="1866" t="24328" r="49281"/>
          <a:stretch/>
        </p:blipFill>
        <p:spPr>
          <a:xfrm>
            <a:off x="4688958" y="392924"/>
            <a:ext cx="3772078" cy="4382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672</Words>
  <Application>Microsoft Office PowerPoint</Application>
  <PresentationFormat>Apresentação na tela (16:9)</PresentationFormat>
  <Paragraphs>37</Paragraphs>
  <Slides>14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7" baseType="lpstr">
      <vt:lpstr>Arial</vt:lpstr>
      <vt:lpstr>Verdana</vt:lpstr>
      <vt:lpstr>simple-light-2</vt:lpstr>
      <vt:lpstr>Célula Vegetal </vt:lpstr>
      <vt:lpstr>Apresentação do PowerPoint</vt:lpstr>
      <vt:lpstr>Apresentação do PowerPoint</vt:lpstr>
      <vt:lpstr>Cloroplastos</vt:lpstr>
      <vt:lpstr>Núcleo</vt:lpstr>
      <vt:lpstr>Mitocôndrias</vt:lpstr>
      <vt:lpstr>Complexo de Golgi</vt:lpstr>
      <vt:lpstr>Retículo Endoplasmático Rugoso e Liso</vt:lpstr>
      <vt:lpstr>Vacúolo </vt:lpstr>
      <vt:lpstr>Parede Celular </vt:lpstr>
      <vt:lpstr>ATIVIDADES: </vt:lpstr>
      <vt:lpstr>Célula Vegetal – Aprender Fazendo</vt:lpstr>
      <vt:lpstr>Observando a Célula Vegetal </vt:lpstr>
      <vt:lpstr>Exposição das Células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Célula Vegetal </dc:title>
  <cp:lastModifiedBy>FerPanda</cp:lastModifiedBy>
  <cp:revision>18</cp:revision>
  <dcterms:modified xsi:type="dcterms:W3CDTF">2016-11-05T02:24:29Z</dcterms:modified>
</cp:coreProperties>
</file>